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  <p:sldMasterId id="2147483683" r:id="rId2"/>
  </p:sldMasterIdLst>
  <p:notesMasterIdLst>
    <p:notesMasterId r:id="rId44"/>
  </p:notesMasterIdLst>
  <p:sldIdLst>
    <p:sldId id="277" r:id="rId3"/>
    <p:sldId id="276" r:id="rId4"/>
    <p:sldId id="282" r:id="rId5"/>
    <p:sldId id="278" r:id="rId6"/>
    <p:sldId id="299" r:id="rId7"/>
    <p:sldId id="300" r:id="rId8"/>
    <p:sldId id="301" r:id="rId9"/>
    <p:sldId id="302" r:id="rId10"/>
    <p:sldId id="288" r:id="rId11"/>
    <p:sldId id="279" r:id="rId12"/>
    <p:sldId id="280" r:id="rId13"/>
    <p:sldId id="281" r:id="rId14"/>
    <p:sldId id="290" r:id="rId15"/>
    <p:sldId id="285" r:id="rId16"/>
    <p:sldId id="296" r:id="rId17"/>
    <p:sldId id="295" r:id="rId18"/>
    <p:sldId id="306" r:id="rId19"/>
    <p:sldId id="307" r:id="rId20"/>
    <p:sldId id="292" r:id="rId21"/>
    <p:sldId id="293" r:id="rId22"/>
    <p:sldId id="303" r:id="rId23"/>
    <p:sldId id="304" r:id="rId24"/>
    <p:sldId id="305" r:id="rId25"/>
    <p:sldId id="287" r:id="rId26"/>
    <p:sldId id="297" r:id="rId27"/>
    <p:sldId id="310" r:id="rId28"/>
    <p:sldId id="311" r:id="rId29"/>
    <p:sldId id="309" r:id="rId30"/>
    <p:sldId id="313" r:id="rId31"/>
    <p:sldId id="312" r:id="rId32"/>
    <p:sldId id="314" r:id="rId33"/>
    <p:sldId id="315" r:id="rId34"/>
    <p:sldId id="318" r:id="rId35"/>
    <p:sldId id="317" r:id="rId36"/>
    <p:sldId id="316" r:id="rId37"/>
    <p:sldId id="284" r:id="rId38"/>
    <p:sldId id="291" r:id="rId39"/>
    <p:sldId id="286" r:id="rId40"/>
    <p:sldId id="319" r:id="rId41"/>
    <p:sldId id="294" r:id="rId42"/>
    <p:sldId id="30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QHwdHIcdhLUUqpH+EsKiA==" hashData="6MgzkCsAIzllxOt6E2q2xzlQzHx3hD8GcwRmkRIgePrfDT5uDi06Gvpj/Cx2t7LAUZaPS/3xOE6OH7zI9raMF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71174" autoAdjust="0"/>
  </p:normalViewPr>
  <p:slideViewPr>
    <p:cSldViewPr snapToGrid="0">
      <p:cViewPr varScale="1">
        <p:scale>
          <a:sx n="83" d="100"/>
          <a:sy n="83" d="100"/>
        </p:scale>
        <p:origin x="229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BCCA1-0281-405B-8BB2-3E0ACD6BF1CB}" type="datetimeFigureOut">
              <a:rPr lang="fr-FR" smtClean="0"/>
              <a:pPr/>
              <a:t>12/02/2017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832A9-389D-45A4-BCE0-571E9FEAE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09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30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474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7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342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15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083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08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51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51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5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3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826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32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3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3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32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156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184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362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478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2831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468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194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03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184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241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68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6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68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68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68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5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4649-4595-4AEE-860A-EB5DE6465296}" type="datetime1">
              <a:rPr lang="fr-FR" smtClean="0"/>
              <a:t>12/02/2017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81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8D29-566A-44AF-A625-2E9D109F6C6C}" type="datetime1">
              <a:rPr lang="fr-FR" smtClean="0"/>
              <a:t>12/02/2017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03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6620-10FC-4202-B698-1B577E182500}" type="datetime1">
              <a:rPr lang="fr-FR" smtClean="0"/>
              <a:t>12/02/2017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00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41949-CC17-4E10-AEB9-BF4189FA0EB3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7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0" y="6570821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ED3A0-E083-41E6-8CB6-FF18C2CAA7C0}" type="datetime1">
              <a:rPr lang="fr-FR" sz="1000" smtClean="0"/>
              <a:t>12/02/2017</a:t>
            </a:fld>
            <a:r>
              <a:rPr lang="fr-FR" sz="1000" dirty="0" smtClean="0"/>
              <a:t>																Francis Couderc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56780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EA678-C85D-4D3F-8F3D-A2F731559163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15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CE44-DBD9-4EDD-AF77-77BC25C3B892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98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080E-EF77-4690-BD9E-CF14F6DACDC8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2BED-E0C5-42B0-9695-AD7DDC0C5725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0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F227-169F-48FC-B5DD-2E91D2246ADE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35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66C-35F4-450B-98E2-5C143D099405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2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3ED5C-82A2-4167-A898-65009E874B39}" type="datetime1">
              <a:rPr lang="fr-FR" smtClean="0"/>
              <a:t>12/02/2017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604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05F0-6E9E-4553-A312-A6ACE9B3AC6A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30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60A-AD18-4934-A267-AB9B6AFD7E51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26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FB696-7D5D-481A-B00D-281D8FB878E2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882E-2993-4DED-94EE-7CBA740FF9F8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786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5E59-3B42-4579-9AEF-D14F1941D40A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00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78D4-660B-4975-89E0-A241FAE070E7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43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14B8-7B3A-4E4D-8AAD-8577C6F479CA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906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38ED-18AE-4087-849B-1772FDA7FD76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97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714F-7CFC-47AE-A281-9B5CFB08F45F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7" y="1447803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7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" y="5971537"/>
            <a:ext cx="566397" cy="755196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7764406" y="6408964"/>
            <a:ext cx="1071224" cy="317274"/>
          </a:xfrm>
        </p:spPr>
        <p:txBody>
          <a:bodyPr>
            <a:normAutofit/>
          </a:bodyPr>
          <a:lstStyle>
            <a:lvl1pPr marL="0" indent="0">
              <a:buNone/>
              <a:defRPr sz="825" baseline="0"/>
            </a:lvl1pPr>
          </a:lstStyle>
          <a:p>
            <a:pPr lvl="0"/>
            <a:r>
              <a:rPr lang="fr-FR" dirty="0" smtClean="0"/>
              <a:t>Francis Couderc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9EEF-ADAC-430A-B1BB-7757B3BFAB8F}" type="datetime1">
              <a:rPr lang="fr-FR" smtClean="0"/>
              <a:t>12/02/2017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28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A9EE-F3DC-423E-9F30-9A2AA1481788}" type="datetime1">
              <a:rPr lang="fr-FR" smtClean="0"/>
              <a:t>12/02/2017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48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D2C2-5ADE-4785-88AF-9E16C2F7F99D}" type="datetime1">
              <a:rPr lang="fr-FR" smtClean="0"/>
              <a:t>12/02/2017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74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BD8F-FAA7-46F8-86C5-0B978B3C35EC}" type="datetime1">
              <a:rPr lang="fr-FR" smtClean="0"/>
              <a:t>12/02/2017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48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C5C2-8B32-4913-A1BE-15630DAFDB20}" type="datetime1">
              <a:rPr lang="fr-FR" smtClean="0"/>
              <a:t>12/02/2017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42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8D76-A6C5-473E-89BE-462365B26022}" type="datetime1">
              <a:rPr lang="fr-FR" smtClean="0"/>
              <a:t>12/02/2017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78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7D8A-5A03-44C9-86A4-661815E24ABD}" type="datetime1">
              <a:rPr lang="fr-FR" smtClean="0"/>
              <a:t>12/02/2017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62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7C772-C306-49EC-B664-B1A84D3B12BA}" type="datetime1">
              <a:rPr lang="fr-FR" smtClean="0"/>
              <a:t>12/02/2017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Francis Couderc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99E-B85B-437A-A3F5-4F9BE96D6E1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98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6699B41-3324-4DBA-BD71-448723DF3CCC}" type="datetime1">
              <a:rPr lang="fr-FR" smtClean="0"/>
              <a:t>12/02/2017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Francis Couderc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20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49" r:id="rId18"/>
  </p:sldLayoutIdLst>
  <p:hf sldNum="0" hdr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physiquecollege.free.fr/physique_chimie_college_lycee/cinquieme/optique/phases_lune.htm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hyperlink" Target="http://www.evous.fr/Eclipses-solaires-et-lunaires-le-calendrier-2016-2021,1190240.html" TargetMode="External"/><Relationship Id="rId4" Type="http://schemas.openxmlformats.org/officeDocument/2006/relationships/hyperlink" Target="https://www.vercalendario.info/fr/lune/france-7-aout-2017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hhSkRIj6wyQ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../Astro/Atlas%20Virtuel%20de%20la%20Lune.ln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emf"/><Relationship Id="rId5" Type="http://schemas.openxmlformats.org/officeDocument/2006/relationships/image" Target="../media/image2.png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5.jpg"/><Relationship Id="rId7" Type="http://schemas.openxmlformats.org/officeDocument/2006/relationships/image" Target="../media/image98.png"/><Relationship Id="rId12" Type="http://schemas.openxmlformats.org/officeDocument/2006/relationships/image" Target="../media/image10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11" Type="http://schemas.openxmlformats.org/officeDocument/2006/relationships/image" Target="../media/image102.jpg"/><Relationship Id="rId5" Type="http://schemas.openxmlformats.org/officeDocument/2006/relationships/image" Target="../media/image2.png"/><Relationship Id="rId10" Type="http://schemas.openxmlformats.org/officeDocument/2006/relationships/image" Target="../media/image101.JP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Apollo.mp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Apollo11.docx" TargetMode="External"/><Relationship Id="rId5" Type="http://schemas.openxmlformats.org/officeDocument/2006/relationships/image" Target="../media/image105.gif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surf.com/grenier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2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dDcutvAjqik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www.youtube.com/watch?v=2msFzwil5H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LA LUNE ET SON OBSERVATION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96" y="2140086"/>
            <a:ext cx="3939701" cy="393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0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38128"/>
          </a:xfrm>
        </p:spPr>
        <p:txBody>
          <a:bodyPr/>
          <a:lstStyle/>
          <a:p>
            <a:pPr lvl="0" algn="ctr"/>
            <a:r>
              <a:rPr lang="fr-FR" b="1" dirty="0"/>
              <a:t>Les phases de la Lune </a:t>
            </a:r>
            <a:br>
              <a:rPr lang="fr-FR" b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3961" y="1284300"/>
            <a:ext cx="6288717" cy="2890136"/>
          </a:xfrm>
        </p:spPr>
        <p:txBody>
          <a:bodyPr>
            <a:normAutofit/>
          </a:bodyPr>
          <a:lstStyle/>
          <a:p>
            <a:r>
              <a:rPr lang="fr-FR" b="1" dirty="0"/>
              <a:t>À chaque instant, un hémisphère de la Lune est éclairé par le Soleil</a:t>
            </a:r>
            <a:r>
              <a:rPr lang="fr-FR" dirty="0"/>
              <a:t>. </a:t>
            </a:r>
          </a:p>
          <a:p>
            <a:r>
              <a:rPr lang="fr-FR" b="1" dirty="0" smtClean="0"/>
              <a:t>les </a:t>
            </a:r>
            <a:r>
              <a:rPr lang="fr-FR" b="1" dirty="0"/>
              <a:t>positions relatives du Soleil, de la Terre et de la Lune changent en permanence</a:t>
            </a:r>
            <a:r>
              <a:rPr lang="fr-FR" dirty="0"/>
              <a:t>. </a:t>
            </a:r>
          </a:p>
          <a:p>
            <a:r>
              <a:rPr lang="fr-FR" b="1" dirty="0" smtClean="0"/>
              <a:t>La </a:t>
            </a:r>
            <a:r>
              <a:rPr lang="fr-FR" b="1" dirty="0"/>
              <a:t>droite perpendiculaire à la ligne des cornes est toujours dirigée selon le grand cercle qui passe par les centres de la Lune et du Soleil. </a:t>
            </a:r>
            <a:endParaRPr lang="fr-FR" dirty="0"/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5" name="Picture 533"/>
          <p:cNvPicPr/>
          <p:nvPr/>
        </p:nvPicPr>
        <p:blipFill>
          <a:blip r:embed="rId4"/>
          <a:stretch>
            <a:fillRect/>
          </a:stretch>
        </p:blipFill>
        <p:spPr>
          <a:xfrm>
            <a:off x="1351722" y="4292877"/>
            <a:ext cx="5658678" cy="20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72499"/>
          </a:xfrm>
        </p:spPr>
        <p:txBody>
          <a:bodyPr/>
          <a:lstStyle/>
          <a:p>
            <a:pPr lvl="0" algn="ctr"/>
            <a:r>
              <a:rPr lang="fr-FR" b="1" dirty="0"/>
              <a:t>Les phases de la Lune </a:t>
            </a:r>
            <a:br>
              <a:rPr lang="fr-FR" b="1" dirty="0"/>
            </a:br>
            <a:endParaRPr lang="fr-FR" dirty="0"/>
          </a:p>
        </p:txBody>
      </p:sp>
      <p:pic>
        <p:nvPicPr>
          <p:cNvPr id="5" name="Picture 57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356" y="1378226"/>
            <a:ext cx="7430639" cy="5100395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2" name="Flèche droite 1">
            <a:hlinkClick r:id="rId5"/>
          </p:cNvPr>
          <p:cNvSpPr/>
          <p:nvPr/>
        </p:nvSpPr>
        <p:spPr>
          <a:xfrm>
            <a:off x="8317012" y="3774332"/>
            <a:ext cx="642116" cy="525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812" y="446286"/>
            <a:ext cx="7595285" cy="1356627"/>
          </a:xfrm>
        </p:spPr>
        <p:txBody>
          <a:bodyPr/>
          <a:lstStyle/>
          <a:p>
            <a:r>
              <a:rPr lang="fr-FR" dirty="0" smtClean="0"/>
              <a:t>Le phénomène de librations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22169" y="5661498"/>
            <a:ext cx="669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59 % de la surface lunaire est observable</a:t>
            </a:r>
            <a:endParaRPr lang="fr-FR" sz="2400" dirty="0"/>
          </a:p>
        </p:txBody>
      </p:sp>
      <p:pic>
        <p:nvPicPr>
          <p:cNvPr id="2050" name="Picture 2" descr="E:\AstroPix\Lune\anim_lunation_et_libr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24" y="1789888"/>
            <a:ext cx="4053072" cy="34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4554218" cy="1400530"/>
          </a:xfrm>
        </p:spPr>
        <p:txBody>
          <a:bodyPr/>
          <a:lstStyle/>
          <a:p>
            <a:pPr algn="ctr"/>
            <a:r>
              <a:rPr lang="fr-FR" dirty="0" smtClean="0"/>
              <a:t>Le phénomène de lune cendrée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3" name="Picture 3" descr="E:\Telechargements\lune-cendree-1801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29" y="214853"/>
            <a:ext cx="23812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Telechargements\lune-cendre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6" y="2525475"/>
            <a:ext cx="7990449" cy="344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éclipses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233791" y="1862846"/>
            <a:ext cx="6248400" cy="4078288"/>
            <a:chOff x="1233791" y="1609927"/>
            <a:chExt cx="6248400" cy="4078288"/>
          </a:xfrm>
        </p:grpSpPr>
        <p:pic>
          <p:nvPicPr>
            <p:cNvPr id="4" name="Picture 4" descr="D:\SAF\PAGES SITE\photos\morel\ECL20080221_MOMEN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791" y="1609927"/>
              <a:ext cx="6248400" cy="4078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502011" y="5268913"/>
              <a:ext cx="54006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/>
                <a:t>Eclipse totale de Lune du 21 février 2008, © : Philippe Morel, SAF.</a:t>
              </a:r>
            </a:p>
          </p:txBody>
        </p:sp>
      </p:grp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éclipses</a:t>
            </a:r>
            <a:endParaRPr lang="fr-FR" dirty="0"/>
          </a:p>
        </p:txBody>
      </p:sp>
      <p:pic>
        <p:nvPicPr>
          <p:cNvPr id="1026" name="Picture 2" descr="E:\Telechargements\220px-Lunar_eclipse-f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19" y="1581149"/>
            <a:ext cx="2523195" cy="444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0632" y="1906622"/>
            <a:ext cx="5622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3600" dirty="0" smtClean="0"/>
              <a:t>Eclipse </a:t>
            </a:r>
            <a:r>
              <a:rPr lang="fr-FR" sz="3600" dirty="0" err="1" smtClean="0"/>
              <a:t>pénombrale</a:t>
            </a:r>
            <a:endParaRPr lang="fr-FR" sz="3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3600" dirty="0" smtClean="0">
                <a:hlinkClick r:id="rId4"/>
              </a:rPr>
              <a:t>Eclipse lunaire partielle</a:t>
            </a:r>
            <a:endParaRPr lang="fr-FR" sz="3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3600" dirty="0" smtClean="0">
                <a:hlinkClick r:id="rId5"/>
              </a:rPr>
              <a:t>Eclipse Totale</a:t>
            </a:r>
            <a:endParaRPr lang="fr-FR" sz="3600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57" y="3806148"/>
            <a:ext cx="2966936" cy="296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4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rendez-vous de la Lune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7170" name="Picture 2" descr="E:\Telechargements\220px-Mercury,_Venus_and_the_Moon_Alig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61" y="2674620"/>
            <a:ext cx="201168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Telechargements\300px-Thomas_Bresson_-_Lune_+_Jupiter_(by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05" y="3106420"/>
            <a:ext cx="3810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11669" y="2049518"/>
            <a:ext cx="346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 conjonctions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620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rendez-vous de la Lune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11669" y="2049518"/>
            <a:ext cx="346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 occultations</a:t>
            </a:r>
            <a:endParaRPr lang="fr-FR" sz="2800" dirty="0"/>
          </a:p>
        </p:txBody>
      </p:sp>
      <p:pic>
        <p:nvPicPr>
          <p:cNvPr id="8194" name="Picture 2" descr="E:\Telechargements\220px-Thomas_Bresson_-_Occultation_des_Pleiades_par_la_Lune_(by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4" y="2753491"/>
            <a:ext cx="3383456" cy="35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Telechargements\téléchargement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95" y="2753492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Telechargements\téléchargement (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19" y="4570686"/>
            <a:ext cx="2657475" cy="17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rendez-vous de la Lune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9218" name="Picture 2" descr="E:\Telechargements\téléchargement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2" y="4508078"/>
            <a:ext cx="2967366" cy="197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Telechargements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61" y="4339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Telechargements\téléchargement (8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28" y="222411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Telechargements\images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00" y="2241129"/>
            <a:ext cx="2751249" cy="18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Observer la surface de la lune  : Quand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667" y="2309830"/>
            <a:ext cx="5417457" cy="4373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smtClean="0"/>
              <a:t>1/ Quand </a:t>
            </a:r>
            <a:r>
              <a:rPr lang="fr-FR" dirty="0"/>
              <a:t>elle se trouve le plus haut possible. </a:t>
            </a:r>
            <a:endParaRPr lang="fr-FR" dirty="0" smtClean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6927" y="3112852"/>
            <a:ext cx="43969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2/ Le </a:t>
            </a:r>
            <a:r>
              <a:rPr lang="fr-FR" dirty="0"/>
              <a:t>meilleur moment pour observer un objet lunaire est celui où il « sort » du terminateur (avant la Pleine Lune), ou bien quand il va y pénétrer (après la Pleine Lune). </a:t>
            </a:r>
            <a:endParaRPr lang="fr-FR" dirty="0" smtClean="0"/>
          </a:p>
          <a:p>
            <a:r>
              <a:rPr lang="fr-FR" dirty="0" smtClean="0"/>
              <a:t>Les </a:t>
            </a:r>
            <a:r>
              <a:rPr lang="fr-FR" dirty="0"/>
              <a:t>meilleures périodes d’observation se situent cependant au cours des </a:t>
            </a:r>
            <a:r>
              <a:rPr lang="fr-FR" dirty="0" smtClean="0"/>
              <a:t>3 nuits </a:t>
            </a:r>
            <a:r>
              <a:rPr lang="fr-FR" dirty="0"/>
              <a:t>qui précèdent et qui suivent le Premier et le Dernier Quartier</a:t>
            </a:r>
            <a:r>
              <a:rPr lang="fr-FR" dirty="0" smtClean="0"/>
              <a:t>.</a:t>
            </a:r>
          </a:p>
          <a:p>
            <a:r>
              <a:rPr lang="fr-FR" dirty="0" smtClean="0"/>
              <a:t>La </a:t>
            </a:r>
            <a:r>
              <a:rPr lang="fr-FR" dirty="0"/>
              <a:t>plus mauvaise est celle de la Pleine Lune.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070060" y="1731523"/>
            <a:ext cx="2607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FR" dirty="0" smtClean="0"/>
              <a:t>e 1</a:t>
            </a:r>
            <a:r>
              <a:rPr lang="fr-FR" baseline="30000" dirty="0" smtClean="0"/>
              <a:t>er</a:t>
            </a:r>
            <a:r>
              <a:rPr lang="fr-FR" dirty="0" smtClean="0"/>
              <a:t> Quart culmine  le soir en mars</a:t>
            </a:r>
            <a:r>
              <a:rPr lang="fr-FR" dirty="0"/>
              <a:t>, </a:t>
            </a:r>
            <a:endParaRPr lang="fr-FR" dirty="0" smtClean="0"/>
          </a:p>
          <a:p>
            <a:r>
              <a:rPr lang="fr-FR" dirty="0"/>
              <a:t>L</a:t>
            </a:r>
            <a:r>
              <a:rPr lang="fr-FR" dirty="0" smtClean="0"/>
              <a:t>a </a:t>
            </a:r>
            <a:r>
              <a:rPr lang="fr-FR" dirty="0"/>
              <a:t>Pleine Lune </a:t>
            </a:r>
            <a:r>
              <a:rPr lang="fr-FR" dirty="0" smtClean="0"/>
              <a:t> le soir en  décembre</a:t>
            </a:r>
          </a:p>
          <a:p>
            <a:r>
              <a:rPr lang="fr-FR" dirty="0" smtClean="0"/>
              <a:t>Le </a:t>
            </a:r>
            <a:r>
              <a:rPr lang="fr-FR" dirty="0"/>
              <a:t>Dernier Quartier le matin en septembre.</a:t>
            </a:r>
          </a:p>
          <a:p>
            <a:endParaRPr lang="fr-FR" dirty="0"/>
          </a:p>
        </p:txBody>
      </p:sp>
      <p:pic>
        <p:nvPicPr>
          <p:cNvPr id="1026" name="Picture 2" descr="E:\Telechargements\télécharge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16" y="3762848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</p:spPr>
      </p:pic>
      <p:sp>
        <p:nvSpPr>
          <p:cNvPr id="3" name="ZoneTexte 2"/>
          <p:cNvSpPr txBox="1"/>
          <p:nvPr/>
        </p:nvSpPr>
        <p:spPr>
          <a:xfrm>
            <a:off x="2279176" y="641445"/>
            <a:ext cx="3948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INTRODUCTION</a:t>
            </a:r>
            <a:endParaRPr lang="fr-FR" sz="4000" dirty="0"/>
          </a:p>
        </p:txBody>
      </p:sp>
      <p:sp>
        <p:nvSpPr>
          <p:cNvPr id="8" name="ZoneTexte 7"/>
          <p:cNvSpPr txBox="1"/>
          <p:nvPr/>
        </p:nvSpPr>
        <p:spPr>
          <a:xfrm>
            <a:off x="178905" y="1787236"/>
            <a:ext cx="85635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Satellite naturel de la Terre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Corps opaque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Réfléchit la lumière solaire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Seul corps extraterrestre à avoir 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été visité par l’Homme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Effectue un tour sur elle-même en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même qu’elle fait un tour autour de la terre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Environ 24 fois moins massive que la terre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Tourne autour d’elle en un peu moins d’un mois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Distance moyenne de 384 000 kms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Pas d’atmosphère stable</a:t>
            </a:r>
          </a:p>
          <a:p>
            <a:endParaRPr lang="fr-FR" dirty="0"/>
          </a:p>
        </p:txBody>
      </p:sp>
      <p:pic>
        <p:nvPicPr>
          <p:cNvPr id="1026" name="Picture 2" descr="E:\AstroPix\Lune\pat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96" y="1787236"/>
            <a:ext cx="2944745" cy="19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Observer la surface de la lune  : 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541" y="1969851"/>
            <a:ext cx="6711654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Des mers</a:t>
            </a:r>
            <a:r>
              <a:rPr lang="fr-FR" sz="2800" dirty="0"/>
              <a:t> </a:t>
            </a:r>
            <a:r>
              <a:rPr lang="fr-FR" sz="2800" dirty="0" smtClean="0"/>
              <a:t>: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3074" name="Picture 2" descr="E:\Telechargements\400px-Carte_Lune_mers_crateres_contras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16" y="1969851"/>
            <a:ext cx="4465759" cy="446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Telechargements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090862"/>
            <a:ext cx="2380593" cy="326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Observer la surface de la lune  : 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211" y="2051619"/>
            <a:ext cx="2606380" cy="675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 smtClean="0"/>
              <a:t>Des cratères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80" y="1767840"/>
            <a:ext cx="4607361" cy="46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18633" y="3320119"/>
            <a:ext cx="3118250" cy="3074441"/>
            <a:chOff x="318633" y="3320119"/>
            <a:chExt cx="3118250" cy="3074441"/>
          </a:xfrm>
        </p:grpSpPr>
        <p:pic>
          <p:nvPicPr>
            <p:cNvPr id="4099" name="Picture 3" descr="E:\Telechargements\téléchargement (4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33" y="3985559"/>
              <a:ext cx="3118250" cy="240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521922" y="3320119"/>
              <a:ext cx="2711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/>
                <a:t>Des </a:t>
              </a:r>
              <a:r>
                <a:rPr lang="fr-FR" sz="2800" dirty="0" err="1" smtClean="0"/>
                <a:t>craterlets</a:t>
              </a:r>
              <a:endParaRPr lang="fr-FR" sz="2800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627211" y="2727434"/>
            <a:ext cx="303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hlinkClick r:id="rId6"/>
              </a:rPr>
              <a:t>Compter les cratères ?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114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Observer la surface de la lune  : 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988" y="2130911"/>
            <a:ext cx="6711654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Des dômes :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4143982" y="1718689"/>
            <a:ext cx="4698459" cy="4720211"/>
            <a:chOff x="4143982" y="1718689"/>
            <a:chExt cx="4698459" cy="472021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982" y="1718689"/>
              <a:ext cx="4698459" cy="47202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143982" y="6181859"/>
              <a:ext cx="1445449" cy="257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6992" y="6164955"/>
              <a:ext cx="1445449" cy="257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4" y="2853559"/>
            <a:ext cx="3789108" cy="283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4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Observer la surface de la lune  : 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6984" y="2056190"/>
            <a:ext cx="2593417" cy="784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Des rainures :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894083" y="1852448"/>
            <a:ext cx="4698123" cy="4769068"/>
            <a:chOff x="3708689" y="1639613"/>
            <a:chExt cx="4883517" cy="498190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689" y="1639613"/>
              <a:ext cx="4883517" cy="4981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08689" y="1639613"/>
              <a:ext cx="831780" cy="42567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93" y="2514600"/>
            <a:ext cx="2013194" cy="410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4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Observer la surface de la </a:t>
            </a:r>
            <a:r>
              <a:rPr lang="fr-FR" dirty="0" smtClean="0"/>
              <a:t>lune : se repérer ?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7556" y="1917413"/>
            <a:ext cx="813500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3200" dirty="0" smtClean="0"/>
              <a:t>Les cartes et atlas lunaires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3200" dirty="0"/>
          </a:p>
          <a:p>
            <a:pPr marL="285750" indent="-285750">
              <a:buFont typeface="Arial" pitchFamily="34" charset="0"/>
              <a:buChar char="•"/>
            </a:pPr>
            <a:endParaRPr lang="fr-FR" sz="3200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3200" dirty="0" smtClean="0"/>
          </a:p>
          <a:p>
            <a:pPr marL="285750" indent="-285750">
              <a:buFont typeface="Arial" pitchFamily="34" charset="0"/>
              <a:buChar char="•"/>
            </a:pPr>
            <a:endParaRPr lang="fr-FR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3200" dirty="0" smtClean="0"/>
              <a:t>Le  logiciel  gratuit : </a:t>
            </a:r>
            <a:r>
              <a:rPr lang="fr-FR" sz="3200" dirty="0" smtClean="0">
                <a:hlinkClick r:id="rId4" action="ppaction://hlinkfile"/>
              </a:rPr>
              <a:t>Atlas virtuel de la lune</a:t>
            </a:r>
            <a:endParaRPr lang="fr-FR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3200" dirty="0" smtClean="0"/>
              <a:t>Appli </a:t>
            </a:r>
            <a:r>
              <a:rPr lang="fr-FR" sz="3200" dirty="0" err="1" smtClean="0"/>
              <a:t>Androïd</a:t>
            </a:r>
            <a:r>
              <a:rPr lang="fr-FR" sz="3200" dirty="0" smtClean="0"/>
              <a:t> : Moon Atlas 3D</a:t>
            </a:r>
          </a:p>
          <a:p>
            <a:endParaRPr lang="fr-FR" sz="4000" dirty="0"/>
          </a:p>
        </p:txBody>
      </p:sp>
      <p:pic>
        <p:nvPicPr>
          <p:cNvPr id="2050" name="Picture 2" descr="E:\Telechargements\Carte-du-ciel-Orion-Moon-Map-26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6" b="17998"/>
          <a:stretch/>
        </p:blipFill>
        <p:spPr bwMode="auto">
          <a:xfrm>
            <a:off x="2677883" y="2477641"/>
            <a:ext cx="3004457" cy="17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Telechargements\51N2HARA50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25130"/>
          <a:stretch/>
        </p:blipFill>
        <p:spPr bwMode="auto">
          <a:xfrm>
            <a:off x="6791512" y="2147986"/>
            <a:ext cx="2044474" cy="20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615" y="2581063"/>
            <a:ext cx="7055380" cy="1400530"/>
          </a:xfrm>
        </p:spPr>
        <p:txBody>
          <a:bodyPr/>
          <a:lstStyle/>
          <a:p>
            <a:pPr algn="ctr"/>
            <a:r>
              <a:rPr lang="fr-FR" dirty="0" smtClean="0"/>
              <a:t>OBSERVER…</a:t>
            </a:r>
            <a:br>
              <a:rPr lang="fr-FR" dirty="0" smtClean="0"/>
            </a:br>
            <a:r>
              <a:rPr lang="fr-FR" dirty="0" smtClean="0"/>
              <a:t>LES SITES REMARQUABLES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8" name="Espace réservé du contenu 7"/>
          <p:cNvSpPr txBox="1">
            <a:spLocks noGrp="1"/>
          </p:cNvSpPr>
          <p:nvPr>
            <p:ph idx="1"/>
          </p:nvPr>
        </p:nvSpPr>
        <p:spPr>
          <a:xfrm>
            <a:off x="3034872" y="2315348"/>
            <a:ext cx="671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dirty="0" smtClean="0"/>
              <a:t>Copernic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549822" y="369623"/>
            <a:ext cx="6003806" cy="4897820"/>
            <a:chOff x="549822" y="369623"/>
            <a:chExt cx="6003806" cy="4897820"/>
          </a:xfrm>
        </p:grpSpPr>
        <p:grpSp>
          <p:nvGrpSpPr>
            <p:cNvPr id="6" name="Groupe 5"/>
            <p:cNvGrpSpPr/>
            <p:nvPr/>
          </p:nvGrpSpPr>
          <p:grpSpPr>
            <a:xfrm>
              <a:off x="549822" y="369623"/>
              <a:ext cx="3306817" cy="4897820"/>
              <a:chOff x="549822" y="369623"/>
              <a:chExt cx="3306817" cy="48978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822" y="858354"/>
                <a:ext cx="3306817" cy="44090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49822" y="369623"/>
                <a:ext cx="3092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/>
                  <a:t>Petavius</a:t>
                </a:r>
                <a:endParaRPr lang="fr-FR" dirty="0"/>
              </a:p>
            </p:txBody>
          </p: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253" y="1938948"/>
              <a:ext cx="2238375" cy="224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30" y="2885088"/>
            <a:ext cx="4625996" cy="346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59" y="3429000"/>
            <a:ext cx="22383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0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18" y="2301766"/>
            <a:ext cx="4361451" cy="334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249918" y="1765737"/>
            <a:ext cx="326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Hyperboles de </a:t>
            </a:r>
            <a:r>
              <a:rPr lang="fr-FR" dirty="0"/>
              <a:t>C</a:t>
            </a:r>
            <a:r>
              <a:rPr lang="fr-FR" dirty="0" smtClean="0"/>
              <a:t>auchy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45293" y="614855"/>
            <a:ext cx="6517100" cy="5741073"/>
            <a:chOff x="145293" y="614855"/>
            <a:chExt cx="6517100" cy="5741073"/>
          </a:xfrm>
        </p:grpSpPr>
        <p:sp>
          <p:nvSpPr>
            <p:cNvPr id="5" name="ZoneTexte 4"/>
            <p:cNvSpPr txBox="1"/>
            <p:nvPr/>
          </p:nvSpPr>
          <p:spPr>
            <a:xfrm>
              <a:off x="394138" y="614855"/>
              <a:ext cx="3421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Messier</a:t>
              </a:r>
              <a:endParaRPr lang="fr-FR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93" y="1124600"/>
              <a:ext cx="3920659" cy="5231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018" y="2621076"/>
              <a:ext cx="2238375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27" y="2747039"/>
            <a:ext cx="16859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86" y="1607524"/>
            <a:ext cx="3730251" cy="497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989938" y="1148188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Janssen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697539" y="858354"/>
            <a:ext cx="6637116" cy="5522991"/>
            <a:chOff x="544284" y="963522"/>
            <a:chExt cx="6275616" cy="5341512"/>
          </a:xfrm>
        </p:grpSpPr>
        <p:sp>
          <p:nvSpPr>
            <p:cNvPr id="5" name="ZoneTexte 4"/>
            <p:cNvSpPr txBox="1"/>
            <p:nvPr/>
          </p:nvSpPr>
          <p:spPr>
            <a:xfrm>
              <a:off x="846751" y="963522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Fracastorius</a:t>
              </a:r>
              <a:endParaRPr lang="fr-FR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84" y="1332854"/>
              <a:ext cx="3729135" cy="4972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452331"/>
              <a:ext cx="2247900" cy="224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19" y="2626202"/>
            <a:ext cx="22383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6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8" y="1124600"/>
            <a:ext cx="3705652" cy="473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84606" y="673688"/>
            <a:ext cx="238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Monnier-Luna 21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98" y="3060441"/>
            <a:ext cx="4397826" cy="329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64143" y="269110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Posidonus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05050"/>
            <a:ext cx="22479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7" y="3616845"/>
            <a:ext cx="22383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78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 smtClean="0"/>
              <a:t>Quelques données</a:t>
            </a:r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8" name="Image 7" descr="apogée et périgé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46" y="1558100"/>
            <a:ext cx="5287522" cy="379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E:\Telechargements\LunarOrb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70" y="1691933"/>
            <a:ext cx="4787075" cy="35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17285" y="1206180"/>
            <a:ext cx="6199759" cy="5095031"/>
            <a:chOff x="317285" y="1206180"/>
            <a:chExt cx="6199759" cy="5095031"/>
          </a:xfrm>
        </p:grpSpPr>
        <p:grpSp>
          <p:nvGrpSpPr>
            <p:cNvPr id="5" name="Groupe 4"/>
            <p:cNvGrpSpPr/>
            <p:nvPr/>
          </p:nvGrpSpPr>
          <p:grpSpPr>
            <a:xfrm>
              <a:off x="317285" y="1772816"/>
              <a:ext cx="6199759" cy="4528395"/>
              <a:chOff x="317285" y="1772816"/>
              <a:chExt cx="6199759" cy="452839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85" y="1772816"/>
                <a:ext cx="3396296" cy="4528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9144" y="1772816"/>
                <a:ext cx="2247900" cy="2247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ZoneTexte 5"/>
            <p:cNvSpPr txBox="1"/>
            <p:nvPr/>
          </p:nvSpPr>
          <p:spPr>
            <a:xfrm>
              <a:off x="625173" y="1206180"/>
              <a:ext cx="2780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Théophilus</a:t>
              </a:r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583219" y="1034526"/>
            <a:ext cx="4701348" cy="5266685"/>
            <a:chOff x="2583219" y="1034526"/>
            <a:chExt cx="4701348" cy="526668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034526"/>
              <a:ext cx="2712567" cy="5266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219" y="2586037"/>
              <a:ext cx="1685925" cy="1685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ZoneTexte 8"/>
          <p:cNvSpPr txBox="1"/>
          <p:nvPr/>
        </p:nvSpPr>
        <p:spPr>
          <a:xfrm>
            <a:off x="4817940" y="501972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Rima </a:t>
            </a:r>
            <a:r>
              <a:rPr lang="fr-FR" dirty="0" err="1" smtClean="0"/>
              <a:t>Hyginius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08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96103" y="858354"/>
            <a:ext cx="7960608" cy="5094967"/>
            <a:chOff x="696103" y="858354"/>
            <a:chExt cx="7960608" cy="509496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03" y="1390846"/>
              <a:ext cx="5848350" cy="456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86" y="2829120"/>
              <a:ext cx="1685925" cy="1685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2631232" y="858354"/>
              <a:ext cx="3769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Vallis</a:t>
              </a:r>
              <a:r>
                <a:rPr lang="fr-FR" dirty="0" smtClean="0"/>
                <a:t> Alpes</a:t>
              </a:r>
              <a:endParaRPr lang="fr-FR" dirty="0"/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35" y="1782633"/>
            <a:ext cx="60579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3" y="3429000"/>
            <a:ext cx="16859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378515" y="1363439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Vallis</a:t>
            </a:r>
            <a:r>
              <a:rPr lang="fr-FR" dirty="0" smtClean="0"/>
              <a:t> </a:t>
            </a:r>
            <a:r>
              <a:rPr lang="fr-FR" dirty="0" err="1" smtClean="0"/>
              <a:t>Schroter</a:t>
            </a:r>
            <a:r>
              <a:rPr lang="fr-FR" dirty="0" smtClean="0"/>
              <a:t>-Aristarque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2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597158" y="1390846"/>
            <a:ext cx="7986519" cy="4478693"/>
            <a:chOff x="597158" y="1716832"/>
            <a:chExt cx="7986519" cy="4478693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58" y="2071394"/>
              <a:ext cx="5498841" cy="4124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302" y="3009509"/>
              <a:ext cx="2238375" cy="224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2948002" y="1716832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Platon</a:t>
              </a:r>
              <a:endParaRPr lang="fr-FR" dirty="0"/>
            </a:p>
          </p:txBody>
        </p:sp>
      </p:grp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02" y="1760761"/>
            <a:ext cx="5666792" cy="42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8" y="2693048"/>
            <a:ext cx="22383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26563" y="1390846"/>
            <a:ext cx="192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Ptolémée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65" y="479315"/>
            <a:ext cx="4411801" cy="5899367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892281" y="2261535"/>
            <a:ext cx="1884660" cy="2476803"/>
            <a:chOff x="5892281" y="2261535"/>
            <a:chExt cx="1884660" cy="247680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281" y="2866514"/>
              <a:ext cx="1884660" cy="1871824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6319148" y="2261535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Gassendi</a:t>
              </a:r>
              <a:endParaRPr lang="fr-FR" dirty="0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460" y="2152758"/>
            <a:ext cx="4826600" cy="36001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854" y="2630867"/>
            <a:ext cx="2115115" cy="21096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892281" y="160020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Pitatus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7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761" y="2745286"/>
            <a:ext cx="1877967" cy="18731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2365" y="1736114"/>
            <a:ext cx="5617393" cy="4195762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34338" y="1124600"/>
            <a:ext cx="383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Tycho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173" y="1794514"/>
            <a:ext cx="5903057" cy="40789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95" y="2636509"/>
            <a:ext cx="2080575" cy="207519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449233" y="1337582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Clavius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365" y="3337808"/>
            <a:ext cx="7055380" cy="1400530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887" y="2004646"/>
            <a:ext cx="4650499" cy="3580721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738" y="2846327"/>
            <a:ext cx="1934515" cy="18973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62908" y="1390846"/>
            <a:ext cx="351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mur droit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85" y="1762072"/>
            <a:ext cx="3360196" cy="44128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426" y="3325054"/>
            <a:ext cx="1486710" cy="145815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89681" y="1385499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Dome</a:t>
            </a:r>
            <a:r>
              <a:rPr lang="fr-FR" dirty="0" smtClean="0"/>
              <a:t> Marius et Reiner gamma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30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260" y="309843"/>
            <a:ext cx="7055380" cy="1400530"/>
          </a:xfrm>
        </p:spPr>
        <p:txBody>
          <a:bodyPr/>
          <a:lstStyle/>
          <a:p>
            <a:r>
              <a:rPr lang="fr-FR" dirty="0" smtClean="0"/>
              <a:t>Les sites d’Alunissage</a:t>
            </a:r>
            <a:br>
              <a:rPr lang="fr-FR" dirty="0" smtClean="0"/>
            </a:br>
            <a:endParaRPr lang="fr-FR" dirty="0"/>
          </a:p>
        </p:txBody>
      </p:sp>
      <p:grpSp>
        <p:nvGrpSpPr>
          <p:cNvPr id="34" name="Groupe 33"/>
          <p:cNvGrpSpPr/>
          <p:nvPr/>
        </p:nvGrpSpPr>
        <p:grpSpPr>
          <a:xfrm>
            <a:off x="0" y="1141413"/>
            <a:ext cx="9180513" cy="5445125"/>
            <a:chOff x="0" y="1141413"/>
            <a:chExt cx="9180513" cy="5445125"/>
          </a:xfrm>
        </p:grpSpPr>
        <p:pic>
          <p:nvPicPr>
            <p:cNvPr id="35" name="Picture 58" descr="Apollo%2015%20pat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613" y="1196975"/>
              <a:ext cx="1152525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2" descr="apollo-11-pat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963" y="3357563"/>
              <a:ext cx="1225550" cy="1189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0" descr="Map of the Apollo landing sit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2420938"/>
              <a:ext cx="2952750" cy="289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Line 35"/>
            <p:cNvSpPr>
              <a:spLocks noChangeShapeType="1"/>
            </p:cNvSpPr>
            <p:nvPr/>
          </p:nvSpPr>
          <p:spPr bwMode="auto">
            <a:xfrm flipH="1" flipV="1">
              <a:off x="5292725" y="3932238"/>
              <a:ext cx="1511300" cy="15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39" name="Picture 32" descr="apollo11cre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3284538"/>
              <a:ext cx="1608138" cy="120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7" descr="apollo-12-patc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1187450" cy="112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V="1">
              <a:off x="2268538" y="3933825"/>
              <a:ext cx="165576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42" name="Picture 39" descr="equipage_apollo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3357563"/>
              <a:ext cx="1439862" cy="115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2" descr="embla14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5516563"/>
              <a:ext cx="1223963" cy="105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Line 53"/>
            <p:cNvSpPr>
              <a:spLocks noChangeShapeType="1"/>
            </p:cNvSpPr>
            <p:nvPr/>
          </p:nvSpPr>
          <p:spPr bwMode="auto">
            <a:xfrm flipV="1">
              <a:off x="4140200" y="4149725"/>
              <a:ext cx="0" cy="165576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45" name="Picture 44" descr="Crew Apollo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5445125"/>
              <a:ext cx="1441450" cy="114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54"/>
            <p:cNvSpPr>
              <a:spLocks noChangeShapeType="1"/>
            </p:cNvSpPr>
            <p:nvPr/>
          </p:nvSpPr>
          <p:spPr bwMode="auto">
            <a:xfrm flipV="1">
              <a:off x="5003800" y="4294188"/>
              <a:ext cx="0" cy="16557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59"/>
            <p:cNvSpPr>
              <a:spLocks noChangeShapeType="1"/>
            </p:cNvSpPr>
            <p:nvPr/>
          </p:nvSpPr>
          <p:spPr bwMode="auto">
            <a:xfrm>
              <a:off x="4643438" y="2133600"/>
              <a:ext cx="0" cy="100647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48" name="Picture 56" descr="Apollo15-Crew_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1141413"/>
              <a:ext cx="1584325" cy="119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1" descr="040144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925" y="5445125"/>
              <a:ext cx="1223963" cy="113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3" descr="Apollo-16-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5435600"/>
              <a:ext cx="1152525" cy="1146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5292725" y="2276475"/>
              <a:ext cx="0" cy="100647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52" name="Picture 65" descr="Crew Apollo 1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1211263"/>
              <a:ext cx="1368425" cy="1084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8" descr="617px-Apollo-17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888" y="1176338"/>
              <a:ext cx="1282700" cy="124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Line 72"/>
            <p:cNvSpPr>
              <a:spLocks noChangeShapeType="1"/>
            </p:cNvSpPr>
            <p:nvPr/>
          </p:nvSpPr>
          <p:spPr bwMode="auto">
            <a:xfrm flipV="1">
              <a:off x="6443663" y="4508500"/>
              <a:ext cx="214312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73"/>
            <p:cNvSpPr>
              <a:spLocks noChangeShapeType="1"/>
            </p:cNvSpPr>
            <p:nvPr/>
          </p:nvSpPr>
          <p:spPr bwMode="auto">
            <a:xfrm flipV="1">
              <a:off x="7524750" y="450850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74"/>
            <p:cNvSpPr>
              <a:spLocks noChangeShapeType="1"/>
            </p:cNvSpPr>
            <p:nvPr/>
          </p:nvSpPr>
          <p:spPr bwMode="auto">
            <a:xfrm flipV="1">
              <a:off x="1187450" y="450850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75"/>
            <p:cNvSpPr>
              <a:spLocks noChangeShapeType="1"/>
            </p:cNvSpPr>
            <p:nvPr/>
          </p:nvSpPr>
          <p:spPr bwMode="auto">
            <a:xfrm flipV="1">
              <a:off x="2195513" y="4508500"/>
              <a:ext cx="214312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76"/>
            <p:cNvSpPr>
              <a:spLocks noChangeShapeType="1"/>
            </p:cNvSpPr>
            <p:nvPr/>
          </p:nvSpPr>
          <p:spPr bwMode="auto">
            <a:xfrm flipH="1">
              <a:off x="4067175" y="5516563"/>
              <a:ext cx="215900" cy="217487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80"/>
            <p:cNvSpPr>
              <a:spLocks noChangeShapeType="1"/>
            </p:cNvSpPr>
            <p:nvPr/>
          </p:nvSpPr>
          <p:spPr bwMode="auto">
            <a:xfrm flipV="1">
              <a:off x="3276600" y="213360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81"/>
            <p:cNvSpPr>
              <a:spLocks noChangeShapeType="1"/>
            </p:cNvSpPr>
            <p:nvPr/>
          </p:nvSpPr>
          <p:spPr bwMode="auto">
            <a:xfrm flipV="1">
              <a:off x="4140200" y="213360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82"/>
            <p:cNvSpPr>
              <a:spLocks noChangeShapeType="1"/>
            </p:cNvSpPr>
            <p:nvPr/>
          </p:nvSpPr>
          <p:spPr bwMode="auto">
            <a:xfrm flipV="1">
              <a:off x="4932363" y="1989138"/>
              <a:ext cx="214312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83"/>
            <p:cNvSpPr>
              <a:spLocks noChangeShapeType="1"/>
            </p:cNvSpPr>
            <p:nvPr/>
          </p:nvSpPr>
          <p:spPr bwMode="auto">
            <a:xfrm flipV="1">
              <a:off x="5435600" y="213360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4067175" y="6597650"/>
            <a:ext cx="1727200" cy="215900"/>
            <a:chOff x="4067175" y="6597650"/>
            <a:chExt cx="1727200" cy="215900"/>
          </a:xfrm>
        </p:grpSpPr>
        <p:sp>
          <p:nvSpPr>
            <p:cNvPr id="64" name="Line 77"/>
            <p:cNvSpPr>
              <a:spLocks noChangeShapeType="1"/>
            </p:cNvSpPr>
            <p:nvPr/>
          </p:nvSpPr>
          <p:spPr bwMode="auto">
            <a:xfrm flipV="1">
              <a:off x="4067175" y="659765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78"/>
            <p:cNvSpPr>
              <a:spLocks noChangeShapeType="1"/>
            </p:cNvSpPr>
            <p:nvPr/>
          </p:nvSpPr>
          <p:spPr bwMode="auto">
            <a:xfrm flipV="1">
              <a:off x="5292725" y="6597650"/>
              <a:ext cx="214313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79"/>
            <p:cNvSpPr>
              <a:spLocks noChangeShapeType="1"/>
            </p:cNvSpPr>
            <p:nvPr/>
          </p:nvSpPr>
          <p:spPr bwMode="auto">
            <a:xfrm flipV="1">
              <a:off x="5580063" y="6597650"/>
              <a:ext cx="214312" cy="21590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7" name="Espace réservé du contenu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3812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1" y="2224055"/>
            <a:ext cx="4667250" cy="4029075"/>
          </a:xfrm>
        </p:spPr>
      </p:pic>
      <p:sp>
        <p:nvSpPr>
          <p:cNvPr id="23" name="Titre 1"/>
          <p:cNvSpPr txBox="1">
            <a:spLocks/>
          </p:cNvSpPr>
          <p:nvPr/>
        </p:nvSpPr>
        <p:spPr>
          <a:xfrm>
            <a:off x="752321" y="516013"/>
            <a:ext cx="5651499" cy="1217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Les sites d’Alunissage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0243" name="Picture 3" descr="E:\Telechargements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18" y="1238769"/>
            <a:ext cx="4130984" cy="413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40351" y="1760657"/>
            <a:ext cx="572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Apollo 12 et </a:t>
            </a:r>
            <a:r>
              <a:rPr lang="fr-FR" i="1" dirty="0" err="1"/>
              <a:t>Surveyor</a:t>
            </a:r>
            <a:r>
              <a:rPr lang="fr-FR" i="1" dirty="0"/>
              <a:t> 3 photographié de l'espace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211015"/>
            <a:ext cx="6186492" cy="618649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52" y="1753517"/>
            <a:ext cx="4667250" cy="4657725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752321" y="1391325"/>
            <a:ext cx="778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Apollo 15 et trace de pneus de Dune Buggy photographiés par LRO</a:t>
            </a:r>
            <a:endParaRPr lang="fr-FR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2" y="58750"/>
            <a:ext cx="5606713" cy="420503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19" y="4543053"/>
            <a:ext cx="2527028" cy="168679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73" y="4322028"/>
            <a:ext cx="4447292" cy="251716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61" y="1683761"/>
            <a:ext cx="2011680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6" grpId="0"/>
      <p:bldP spid="2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Phénomènes Lunaires Transitoires </a:t>
            </a:r>
            <a:r>
              <a:rPr lang="fr-FR" dirty="0" smtClean="0"/>
              <a:t>- LTP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2965" y="5904158"/>
            <a:ext cx="830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</a:t>
            </a:r>
            <a:r>
              <a:rPr lang="fr-FR" dirty="0" smtClean="0"/>
              <a:t>euls </a:t>
            </a:r>
            <a:r>
              <a:rPr lang="fr-FR" dirty="0"/>
              <a:t>2 % des rapports d'observation (53 sur 2 806) rédigés entre les années 1700 et 2010 sont considérés comme de véritables </a:t>
            </a:r>
            <a:r>
              <a:rPr lang="fr-FR" dirty="0" smtClean="0"/>
              <a:t>LTP</a:t>
            </a:r>
            <a:endParaRPr lang="fr-FR" dirty="0"/>
          </a:p>
        </p:txBody>
      </p:sp>
      <p:pic>
        <p:nvPicPr>
          <p:cNvPr id="10242" name="Picture 2" descr="E:\Telechargements\e8edcb738f_50056143_7794-lune-brill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2050662"/>
            <a:ext cx="2403565" cy="21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09451" y="442812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Où regarder ?</a:t>
            </a:r>
          </a:p>
          <a:p>
            <a:pPr algn="ctr"/>
            <a:r>
              <a:rPr lang="fr-FR" dirty="0" smtClean="0"/>
              <a:t>Aristarque : 122 cas</a:t>
            </a:r>
          </a:p>
          <a:p>
            <a:pPr algn="ctr"/>
            <a:r>
              <a:rPr lang="fr-FR" dirty="0" smtClean="0"/>
              <a:t>Platon : 40 cas</a:t>
            </a:r>
          </a:p>
          <a:p>
            <a:pPr algn="ctr"/>
            <a:r>
              <a:rPr lang="fr-FR" dirty="0" smtClean="0"/>
              <a:t>Vallée </a:t>
            </a:r>
            <a:r>
              <a:rPr lang="fr-FR" dirty="0" err="1" smtClean="0"/>
              <a:t>Shröter</a:t>
            </a:r>
            <a:r>
              <a:rPr lang="fr-FR" dirty="0" smtClean="0"/>
              <a:t> : 20 cas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4627178" y="1856558"/>
            <a:ext cx="3864607" cy="3987344"/>
            <a:chOff x="4627178" y="1856558"/>
            <a:chExt cx="3864607" cy="3987344"/>
          </a:xfrm>
        </p:grpSpPr>
        <p:pic>
          <p:nvPicPr>
            <p:cNvPr id="10243" name="Picture 3" descr="E:\Telechargements\QACTU_IMG_ZOOM_173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178" y="1856558"/>
              <a:ext cx="3771900" cy="377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4627178" y="5628458"/>
              <a:ext cx="38646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L'impact observé par le télescope Canada-France de Hawaï© ESO</a:t>
              </a:r>
            </a:p>
          </p:txBody>
        </p:sp>
      </p:grpSp>
      <p:pic>
        <p:nvPicPr>
          <p:cNvPr id="1026" name="Picture 2" descr="E:\Telechargements\document-icon-1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55" y="3422642"/>
            <a:ext cx="808659" cy="8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Telechargements\téléchargement (10).jp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593" y="2050663"/>
            <a:ext cx="712321" cy="54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0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70" y="140677"/>
            <a:ext cx="4908260" cy="6558889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40103" y="1432879"/>
            <a:ext cx="12596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/>
              <a:t>ACTU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7534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 smtClean="0"/>
              <a:t>Quelques données</a:t>
            </a:r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6987" y="1390846"/>
            <a:ext cx="83089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fr-FR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Diamètre : 3476 kms ( Terre : 12756 kms)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Masse : 1/81 celle de la Terre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Volume : 2% celui de la Terre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Gravité : 1/6 de la Terre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Température max  (jour)  : 130°C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 smtClean="0"/>
              <a:t>Température min (nuit) : -180°C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Révolution sidérale : 27 j 7h 43 min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Révolution synodique : 29 j 12 h 44 min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400" dirty="0"/>
          </a:p>
        </p:txBody>
      </p:sp>
      <p:pic>
        <p:nvPicPr>
          <p:cNvPr id="1027" name="Picture 3" descr="E:\Telechargements\téléchargement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62" y="2308726"/>
            <a:ext cx="2606921" cy="19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9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6449" y="1685511"/>
            <a:ext cx="4031941" cy="4562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 smtClean="0"/>
              <a:t>Observer la Lune, c’est visionner l’enregistrement de 4,5 milliards d’années d’histoire du système solaire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127" y="1685510"/>
            <a:ext cx="3230627" cy="461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78391" y="10816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fr-FR" dirty="0"/>
          </a:p>
          <a:p>
            <a:pPr algn="ctr"/>
            <a:r>
              <a:rPr lang="fr-FR" dirty="0"/>
              <a:t> </a:t>
            </a:r>
            <a:r>
              <a:rPr lang="fr-FR" b="1" dirty="0"/>
              <a:t>Croquis lunaire de Galilée </a:t>
            </a: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222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Sources principales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701" y="1390847"/>
            <a:ext cx="6032703" cy="4857560"/>
          </a:xfrm>
        </p:spPr>
        <p:txBody>
          <a:bodyPr/>
          <a:lstStyle/>
          <a:p>
            <a:r>
              <a:rPr lang="fr-FR" b="1" dirty="0"/>
              <a:t>Atlas photographique de la Lune </a:t>
            </a:r>
            <a:r>
              <a:rPr lang="fr-FR" b="1" dirty="0" smtClean="0"/>
              <a:t>de </a:t>
            </a:r>
            <a:r>
              <a:rPr lang="fr-FR" b="1" dirty="0"/>
              <a:t>Jérôme Grenier </a:t>
            </a:r>
            <a:r>
              <a:rPr lang="fr-FR" b="1" dirty="0" smtClean="0">
                <a:hlinkClick r:id="rId3"/>
              </a:rPr>
              <a:t>www.astrosurf.com/grenier</a:t>
            </a:r>
            <a:endParaRPr lang="fr-FR" b="1" dirty="0" smtClean="0"/>
          </a:p>
          <a:p>
            <a:r>
              <a:rPr lang="fr-FR" b="1" dirty="0" smtClean="0"/>
              <a:t>Wikipédia</a:t>
            </a:r>
          </a:p>
          <a:p>
            <a:r>
              <a:rPr lang="fr-FR" b="1" dirty="0"/>
              <a:t>Observer la lune et le </a:t>
            </a:r>
            <a:r>
              <a:rPr lang="fr-FR" b="1" dirty="0" smtClean="0"/>
              <a:t>soleil-Philippe </a:t>
            </a:r>
            <a:r>
              <a:rPr lang="fr-FR" b="1" dirty="0" err="1" smtClean="0"/>
              <a:t>Henarejos</a:t>
            </a:r>
            <a:endParaRPr lang="fr-FR" b="1" dirty="0" smtClean="0"/>
          </a:p>
          <a:p>
            <a:r>
              <a:rPr lang="fr-FR" b="1" dirty="0"/>
              <a:t>Destination Lune – Tout, tout, tout sur la Lune !... ou </a:t>
            </a:r>
            <a:r>
              <a:rPr lang="fr-FR" b="1" dirty="0" smtClean="0"/>
              <a:t>presque-</a:t>
            </a:r>
            <a:r>
              <a:rPr lang="fr-FR" dirty="0" smtClean="0"/>
              <a:t>www.cite-sciences.fr</a:t>
            </a:r>
          </a:p>
          <a:p>
            <a:r>
              <a:rPr lang="fr-FR" b="1" dirty="0" smtClean="0"/>
              <a:t>Apollo </a:t>
            </a:r>
            <a:r>
              <a:rPr lang="fr-FR" b="1" dirty="0"/>
              <a:t>flight journal :</a:t>
            </a:r>
            <a:r>
              <a:rPr lang="fr-FR" sz="1600" b="1" dirty="0"/>
              <a:t>https://</a:t>
            </a:r>
            <a:r>
              <a:rPr lang="fr-FR" sz="1600" b="1" dirty="0" smtClean="0"/>
              <a:t>history.nasa.gov/ap11fj/12day4-loi2.htm</a:t>
            </a:r>
          </a:p>
          <a:p>
            <a:r>
              <a:rPr lang="fr-FR" sz="1600" b="1" dirty="0"/>
              <a:t>https://www.nasa.gov/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3074" name="Picture 2" descr="E:\Telechargements\téléchargement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39" y="3921775"/>
            <a:ext cx="1533702" cy="23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52" y="5038220"/>
            <a:ext cx="2609697" cy="12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04" y="1537803"/>
            <a:ext cx="1541734" cy="218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103708"/>
          </a:xfrm>
        </p:spPr>
        <p:txBody>
          <a:bodyPr/>
          <a:lstStyle/>
          <a:p>
            <a:r>
              <a:rPr lang="fr-FR" dirty="0" smtClean="0"/>
              <a:t>Origines de la lune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739" y="1303507"/>
            <a:ext cx="7996137" cy="4944900"/>
          </a:xfrm>
        </p:spPr>
        <p:txBody>
          <a:bodyPr/>
          <a:lstStyle/>
          <a:p>
            <a:r>
              <a:rPr lang="fr-FR" sz="2400" dirty="0" smtClean="0"/>
              <a:t>Théorie de la Co-accrétion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8" name="Image 7" descr="formation de la lu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41" y="2024062"/>
            <a:ext cx="4775774" cy="3715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5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103708"/>
          </a:xfrm>
        </p:spPr>
        <p:txBody>
          <a:bodyPr/>
          <a:lstStyle/>
          <a:p>
            <a:r>
              <a:rPr lang="fr-FR" dirty="0" smtClean="0"/>
              <a:t>Origines de la lune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739" y="1303507"/>
            <a:ext cx="7996137" cy="4944900"/>
          </a:xfrm>
        </p:spPr>
        <p:txBody>
          <a:bodyPr/>
          <a:lstStyle/>
          <a:p>
            <a:r>
              <a:rPr lang="fr-FR" sz="2400" dirty="0" smtClean="0"/>
              <a:t>Théorie de la fission </a:t>
            </a: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8" name="Image 7" descr="formation de la lun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944334" y="2076347"/>
            <a:ext cx="1981200" cy="406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6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103708"/>
          </a:xfrm>
        </p:spPr>
        <p:txBody>
          <a:bodyPr/>
          <a:lstStyle/>
          <a:p>
            <a:r>
              <a:rPr lang="fr-FR" dirty="0" smtClean="0"/>
              <a:t>Origines de la lune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739" y="1303507"/>
            <a:ext cx="7996137" cy="4944900"/>
          </a:xfrm>
        </p:spPr>
        <p:txBody>
          <a:bodyPr/>
          <a:lstStyle/>
          <a:p>
            <a:r>
              <a:rPr lang="fr-FR" sz="2400" dirty="0" smtClean="0"/>
              <a:t>Théorie de la capture</a:t>
            </a:r>
            <a:endParaRPr lang="fr-FR" sz="2400" dirty="0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pic>
        <p:nvPicPr>
          <p:cNvPr id="8" name="Image 7" descr="formation de la lu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64" y="2209800"/>
            <a:ext cx="3952773" cy="351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103708"/>
          </a:xfrm>
        </p:spPr>
        <p:txBody>
          <a:bodyPr/>
          <a:lstStyle/>
          <a:p>
            <a:r>
              <a:rPr lang="fr-FR" dirty="0" smtClean="0"/>
              <a:t>Origines de la lune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739" y="1303507"/>
            <a:ext cx="7996137" cy="4944900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Ces </a:t>
            </a:r>
            <a:r>
              <a:rPr lang="fr-FR" b="1" dirty="0"/>
              <a:t>trois théories contiennent toutes des incohérences, et aucune ne prouve réellement comment la lune s'est formée.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5099" y="2072150"/>
            <a:ext cx="8754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Théorie </a:t>
            </a:r>
            <a:r>
              <a:rPr lang="fr-FR" sz="2800" b="1" dirty="0"/>
              <a:t>actuellement retenue par le monde </a:t>
            </a:r>
            <a:r>
              <a:rPr lang="fr-FR" sz="2800" b="1" dirty="0" smtClean="0"/>
              <a:t>scientifique : la théorie de l’impact géant</a:t>
            </a:r>
            <a:endParaRPr lang="fr-FR" sz="2800" dirty="0"/>
          </a:p>
        </p:txBody>
      </p:sp>
      <p:pic>
        <p:nvPicPr>
          <p:cNvPr id="6" name="Image 5" descr="Impact entre la Lune et la Ter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04" y="3356201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tx1"/>
                </a:solidFill>
              </a:rPr>
              <a:t>Scénario d’apparition de la Lune</a:t>
            </a:r>
            <a:r>
              <a:rPr lang="fr-FR" sz="4400" b="1" dirty="0">
                <a:solidFill>
                  <a:schemeClr val="tx1"/>
                </a:solidFill>
              </a:rPr>
              <a:t/>
            </a:r>
            <a:br>
              <a:rPr lang="fr-FR" sz="4400" b="1" dirty="0">
                <a:solidFill>
                  <a:schemeClr val="tx1"/>
                </a:solidFill>
              </a:rPr>
            </a:br>
            <a:endParaRPr lang="fr-FR" dirty="0"/>
          </a:p>
        </p:txBody>
      </p:sp>
      <p:pic>
        <p:nvPicPr>
          <p:cNvPr id="4098" name="Picture 2" descr="E:\Telechargements\Big_Splash_Thei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1" y="1152983"/>
            <a:ext cx="4051777" cy="33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60377" y="56973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hlinkClick r:id="rId4"/>
              </a:rPr>
              <a:t>Bombardement Vidéo</a:t>
            </a:r>
            <a:endParaRPr lang="fr-FR" dirty="0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9" y="858354"/>
            <a:ext cx="532492" cy="5324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60377" y="4999698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6"/>
              </a:rPr>
              <a:t>Vidéo simulation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20" y="1085492"/>
            <a:ext cx="2095500" cy="55721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0" y="1124600"/>
            <a:ext cx="4625237" cy="54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1771</TotalTime>
  <Words>697</Words>
  <Application>Microsoft Office PowerPoint</Application>
  <PresentationFormat>Affichage à l'écran (4:3)</PresentationFormat>
  <Paragraphs>125</Paragraphs>
  <Slides>41</Slides>
  <Notes>41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Wingdings 3</vt:lpstr>
      <vt:lpstr>Conception personnalisée</vt:lpstr>
      <vt:lpstr>Ion</vt:lpstr>
      <vt:lpstr>LA LUNE ET SON OBSERVATION</vt:lpstr>
      <vt:lpstr>Présentation PowerPoint</vt:lpstr>
      <vt:lpstr>Quelques données</vt:lpstr>
      <vt:lpstr>Quelques données</vt:lpstr>
      <vt:lpstr>Origines de la lune</vt:lpstr>
      <vt:lpstr>Origines de la lune</vt:lpstr>
      <vt:lpstr>Origines de la lune</vt:lpstr>
      <vt:lpstr>Origines de la lune</vt:lpstr>
      <vt:lpstr>Scénario d’apparition de la Lune </vt:lpstr>
      <vt:lpstr>Les phases de la Lune  </vt:lpstr>
      <vt:lpstr>Les phases de la Lune  </vt:lpstr>
      <vt:lpstr>Le phénomène de librations</vt:lpstr>
      <vt:lpstr>Le phénomène de lune cendrée</vt:lpstr>
      <vt:lpstr>Les éclipses</vt:lpstr>
      <vt:lpstr>Les éclipses</vt:lpstr>
      <vt:lpstr>Les rendez-vous de la Lune</vt:lpstr>
      <vt:lpstr>Les rendez-vous de la Lune</vt:lpstr>
      <vt:lpstr>Les rendez-vous de la Lune</vt:lpstr>
      <vt:lpstr>Observer la surface de la lune  : Quand ?</vt:lpstr>
      <vt:lpstr>Observer la surface de la lune  : Quoi ?</vt:lpstr>
      <vt:lpstr>Observer la surface de la lune  : Quoi ?</vt:lpstr>
      <vt:lpstr>Observer la surface de la lune  : Quoi ?</vt:lpstr>
      <vt:lpstr>Observer la surface de la lune  : Quoi ?</vt:lpstr>
      <vt:lpstr>Observer la surface de la lune : se repérer ?</vt:lpstr>
      <vt:lpstr>OBSERVER… LES SITES REMARQUABLES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sites d’Alunissage </vt:lpstr>
      <vt:lpstr>Présentation PowerPoint</vt:lpstr>
      <vt:lpstr>Les Phénomènes Lunaires Transitoires - LTP </vt:lpstr>
      <vt:lpstr>Présentation PowerPoint</vt:lpstr>
      <vt:lpstr>CONCLUSION</vt:lpstr>
      <vt:lpstr>Sources principales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Francis COUDERC</dc:creator>
  <cp:lastModifiedBy>Francis COUDERC</cp:lastModifiedBy>
  <cp:revision>247</cp:revision>
  <dcterms:created xsi:type="dcterms:W3CDTF">2016-03-23T06:12:11Z</dcterms:created>
  <dcterms:modified xsi:type="dcterms:W3CDTF">2017-02-12T09:41:02Z</dcterms:modified>
</cp:coreProperties>
</file>